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58" r:id="rId4"/>
    <p:sldId id="31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2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6" r:id="rId57"/>
    <p:sldId id="312" r:id="rId58"/>
    <p:sldId id="313" r:id="rId59"/>
    <p:sldId id="318" r:id="rId60"/>
    <p:sldId id="31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572216B-6879-401C-B085-82539F9EB4C4}">
          <p14:sldIdLst>
            <p14:sldId id="256"/>
            <p14:sldId id="257"/>
            <p14:sldId id="258"/>
          </p14:sldIdLst>
        </p14:section>
        <p14:section name="Unit Testing" id="{E8D15922-DF5C-46B9-8B55-B6F825AFC1D7}">
          <p14:sldIdLst>
            <p14:sldId id="31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32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Conclusion" id="{1B2A3F1E-1C8E-498A-9AA0-2A1E1D301F1B}">
          <p14:sldIdLst>
            <p14:sldId id="310"/>
            <p14:sldId id="316"/>
            <p14:sldId id="312"/>
            <p14:sldId id="313"/>
            <p14:sldId id="318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5214" autoAdjust="0"/>
  </p:normalViewPr>
  <p:slideViewPr>
    <p:cSldViewPr showGuides="1">
      <p:cViewPr varScale="1">
        <p:scale>
          <a:sx n="83" d="100"/>
          <a:sy n="83" d="100"/>
        </p:scale>
        <p:origin x="634" y="7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27.3.2020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39981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00006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05767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3985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48879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02149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3832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36699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42561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19673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Moq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Moq</a:t>
            </a:r>
            <a:r>
              <a:rPr lang="en-US" noProof="1"/>
              <a:t> (pronounced "Mock You") is an open-source mocking framework</a:t>
            </a:r>
          </a:p>
          <a:p>
            <a:pPr lvl="1"/>
            <a:r>
              <a:rPr lang="en-US" noProof="1"/>
              <a:t>Facilitates the mocking process by providing an API for creating fake objects (mocks)</a:t>
            </a:r>
          </a:p>
          <a:p>
            <a:pPr lvl="1"/>
            <a:r>
              <a:rPr lang="en-US" noProof="1"/>
              <a:t>No need to create fake classes for every possible test scenario</a:t>
            </a:r>
          </a:p>
          <a:p>
            <a:pPr lvl="1"/>
            <a:r>
              <a:rPr lang="en-US" noProof="1"/>
              <a:t>Can mock almost any type, not just interfaces</a:t>
            </a:r>
          </a:p>
          <a:p>
            <a:pPr lvl="2"/>
            <a:r>
              <a:rPr lang="en-US" noProof="1"/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noProof="1"/>
              <a:t>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82553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16663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898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21842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51339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85073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779185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opinion which operation is most likely to cause your Operation system to fail?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Microsoft Word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IE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10 different application all at the same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45781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7854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3095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5669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20305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59338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44.png"/><Relationship Id="rId26" Type="http://schemas.openxmlformats.org/officeDocument/2006/relationships/image" Target="../media/image48.jpe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41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47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40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37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42.png"/><Relationship Id="rId22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hyperlink" Target="https://www.is-bg.net/" TargetMode="External"/><Relationship Id="rId7" Type="http://schemas.openxmlformats.org/officeDocument/2006/relationships/hyperlink" Target="http://www.world-of-myths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52.gif"/><Relationship Id="rId4" Type="http://schemas.openxmlformats.org/officeDocument/2006/relationships/image" Target="../media/image49.jpeg"/><Relationship Id="rId9" Type="http://schemas.openxmlformats.org/officeDocument/2006/relationships/hyperlink" Target="https://www.lukanet.com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hyperlink" Target="https://softuni.b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4400" dirty="0"/>
              <a:t>Building Rock-Solid Software</a:t>
            </a:r>
          </a:p>
          <a:p>
            <a:pPr>
              <a:spcAft>
                <a:spcPts val="0"/>
              </a:spcAft>
            </a:pPr>
            <a:endParaRPr lang="en-US" sz="3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Unit Testing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71147" y="4650873"/>
            <a:ext cx="2951518" cy="958651"/>
          </a:xfrm>
        </p:spPr>
        <p:txBody>
          <a:bodyPr/>
          <a:lstStyle/>
          <a:p>
            <a:r>
              <a:rPr lang="en-US" dirty="0"/>
              <a:t>SoftUni Team</a:t>
            </a:r>
          </a:p>
          <a:p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71147" y="5175130"/>
            <a:ext cx="2951518" cy="832014"/>
          </a:xfrm>
        </p:spPr>
        <p:txBody>
          <a:bodyPr/>
          <a:lstStyle/>
          <a:p>
            <a:r>
              <a:rPr lang="en-US" dirty="0"/>
              <a:t>Technical Trainers</a:t>
            </a:r>
          </a:p>
          <a:p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9F1BDA-F97C-4297-B733-9377B9EBC4AA}"/>
              </a:ext>
            </a:extLst>
          </p:cNvPr>
          <p:cNvGrpSpPr/>
          <p:nvPr/>
        </p:nvGrpSpPr>
        <p:grpSpPr>
          <a:xfrm>
            <a:off x="671147" y="2843147"/>
            <a:ext cx="3491328" cy="1410106"/>
            <a:chOff x="3954672" y="2553477"/>
            <a:chExt cx="4282656" cy="1729714"/>
          </a:xfrm>
        </p:grpSpPr>
        <p:grpSp>
          <p:nvGrpSpPr>
            <p:cNvPr id="13" name="Group 12"/>
            <p:cNvGrpSpPr/>
            <p:nvPr/>
          </p:nvGrpSpPr>
          <p:grpSpPr>
            <a:xfrm>
              <a:off x="3954672" y="2613531"/>
              <a:ext cx="1786155" cy="1600500"/>
              <a:chOff x="9845969" y="4403679"/>
              <a:chExt cx="1564686" cy="144780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6584603" y="2553477"/>
              <a:ext cx="1652725" cy="1729714"/>
              <a:chOff x="9542415" y="4380964"/>
              <a:chExt cx="1733597" cy="1873556"/>
            </a:xfrm>
          </p:grpSpPr>
          <p:grpSp>
            <p:nvGrpSpPr>
              <p:cNvPr id="23" name="Group 2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 dirty="0"/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24" name="Straight Connector 23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21"/>
            <p:cNvSpPr/>
            <p:nvPr/>
          </p:nvSpPr>
          <p:spPr>
            <a:xfrm rot="16200000">
              <a:off x="5983016" y="3195475"/>
              <a:ext cx="359397" cy="534205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41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Testing shows presence of defects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Testing can </a:t>
            </a:r>
            <a:r>
              <a:rPr lang="en-US" sz="3400" b="1" dirty="0">
                <a:solidFill>
                  <a:schemeClr val="bg1"/>
                </a:solidFill>
              </a:rPr>
              <a:t>show that defects are present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Cannot prove that there are no defects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Appropriate testing </a:t>
            </a:r>
            <a:r>
              <a:rPr lang="en-US" sz="3400" b="1" dirty="0">
                <a:solidFill>
                  <a:schemeClr val="bg1"/>
                </a:solidFill>
              </a:rPr>
              <a:t>reduces</a:t>
            </a:r>
            <a:r>
              <a:rPr lang="en-US" sz="3400" dirty="0"/>
              <a:t> the probability for defects</a:t>
            </a:r>
          </a:p>
          <a:p>
            <a:pPr>
              <a:lnSpc>
                <a:spcPct val="100000"/>
              </a:lnSpc>
              <a:buSzPct val="90000"/>
            </a:pPr>
            <a:endParaRPr lang="en-US" sz="3400" dirty="0"/>
          </a:p>
          <a:p>
            <a:pPr>
              <a:lnSpc>
                <a:spcPct val="100000"/>
              </a:lnSpc>
              <a:buSzPct val="90000"/>
            </a:pPr>
            <a:endParaRPr lang="bg-BG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(6)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50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Absence-of-errors fallacy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Finding</a:t>
            </a:r>
            <a:r>
              <a:rPr lang="en-US" sz="3400" dirty="0"/>
              <a:t> and </a:t>
            </a:r>
            <a:r>
              <a:rPr lang="en-US" sz="3400" b="1" dirty="0">
                <a:solidFill>
                  <a:schemeClr val="bg1"/>
                </a:solidFill>
              </a:rPr>
              <a:t>fixing</a:t>
            </a:r>
            <a:r>
              <a:rPr lang="en-US" sz="3400" dirty="0"/>
              <a:t> defects itself does not help in these cases:</a:t>
            </a:r>
          </a:p>
          <a:p>
            <a:pPr lvl="2"/>
            <a:r>
              <a:rPr lang="en-US" sz="3200" dirty="0"/>
              <a:t>The system built is unusable</a:t>
            </a:r>
          </a:p>
          <a:p>
            <a:pPr lvl="2"/>
            <a:r>
              <a:rPr lang="en-US" sz="3200" dirty="0"/>
              <a:t>Does not fulfill the users’ needs and expectations</a:t>
            </a:r>
          </a:p>
          <a:p>
            <a:pPr>
              <a:lnSpc>
                <a:spcPct val="100000"/>
              </a:lnSpc>
              <a:buSzPct val="90000"/>
            </a:pPr>
            <a:endParaRPr lang="bg-BG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(7)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273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Software Used to Test Software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76" y="1150460"/>
            <a:ext cx="2695826" cy="2695826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What is Unit Testing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2200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</a:p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bg1"/>
                </a:solidFill>
              </a:rPr>
              <a:t>repeatable</a:t>
            </a:r>
          </a:p>
          <a:p>
            <a:pPr>
              <a:lnSpc>
                <a:spcPct val="100000"/>
              </a:lnSpc>
            </a:pPr>
            <a:r>
              <a:rPr lang="en-US" dirty="0"/>
              <a:t>Can’t </a:t>
            </a:r>
            <a:r>
              <a:rPr lang="en-US" b="1" dirty="0">
                <a:solidFill>
                  <a:schemeClr val="bg1"/>
                </a:solidFill>
              </a:rPr>
              <a:t>cover</a:t>
            </a:r>
            <a:r>
              <a:rPr lang="en-US" dirty="0"/>
              <a:t> all of the code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as </a:t>
            </a:r>
            <a:r>
              <a:rPr lang="en-US" b="1" dirty="0">
                <a:solidFill>
                  <a:schemeClr val="bg1"/>
                </a:solidFill>
              </a:rPr>
              <a:t>easy</a:t>
            </a:r>
            <a:r>
              <a:rPr lang="en-US" dirty="0"/>
              <a:t> as it should be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Testing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2827" y="3887035"/>
            <a:ext cx="7638173" cy="247283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void TestSum() 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if 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this.Sum(1, 2) != 3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 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 new Exception("1 + 2 != 3")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159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need a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approach</a:t>
            </a:r>
            <a:r>
              <a:rPr lang="en-US" dirty="0"/>
              <a:t> that:</a:t>
            </a:r>
          </a:p>
          <a:p>
            <a:pPr lvl="1"/>
            <a:r>
              <a:rPr lang="en-US" sz="3200" dirty="0"/>
              <a:t>Allows </a:t>
            </a:r>
            <a:r>
              <a:rPr lang="en-US" sz="3200" b="1" dirty="0">
                <a:solidFill>
                  <a:schemeClr val="bg1"/>
                </a:solidFill>
              </a:rPr>
              <a:t>refactoring</a:t>
            </a:r>
          </a:p>
          <a:p>
            <a:pPr lvl="1"/>
            <a:r>
              <a:rPr lang="en-US" sz="3200" dirty="0"/>
              <a:t>Reduces the </a:t>
            </a:r>
            <a:r>
              <a:rPr lang="en-US" sz="3200" b="1" dirty="0">
                <a:solidFill>
                  <a:schemeClr val="bg1"/>
                </a:solidFill>
              </a:rPr>
              <a:t>cost of change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Decreases</a:t>
            </a:r>
            <a:r>
              <a:rPr lang="en-US" sz="3200" dirty="0"/>
              <a:t> the number of </a:t>
            </a:r>
            <a:r>
              <a:rPr lang="en-US" sz="3200" b="1" dirty="0">
                <a:solidFill>
                  <a:schemeClr val="bg1"/>
                </a:solidFill>
              </a:rPr>
              <a:t>defects</a:t>
            </a:r>
            <a:r>
              <a:rPr lang="en-US" sz="3200" dirty="0"/>
              <a:t> in the code 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Bonus</a:t>
            </a:r>
            <a:r>
              <a:rPr lang="en-US" sz="32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Improves </a:t>
            </a:r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Away from Manual Testing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49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System</a:t>
            </a:r>
            <a:r>
              <a:rPr lang="en-US" dirty="0"/>
              <a:t> tests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Integration</a:t>
            </a:r>
            <a:r>
              <a:rPr lang="en-US" dirty="0"/>
              <a:t> tests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</a:t>
            </a:r>
            <a:r>
              <a:rPr lang="en-US" dirty="0"/>
              <a:t> tests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Testing</a:t>
            </a:r>
          </a:p>
        </p:txBody>
      </p:sp>
      <p:sp>
        <p:nvSpPr>
          <p:cNvPr id="6" name="Oval 5"/>
          <p:cNvSpPr/>
          <p:nvPr/>
        </p:nvSpPr>
        <p:spPr>
          <a:xfrm>
            <a:off x="5061081" y="2541489"/>
            <a:ext cx="4244959" cy="3624339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</a:p>
        </p:txBody>
      </p:sp>
      <p:sp>
        <p:nvSpPr>
          <p:cNvPr id="11" name="Oval 10"/>
          <p:cNvSpPr/>
          <p:nvPr/>
        </p:nvSpPr>
        <p:spPr>
          <a:xfrm>
            <a:off x="3571625" y="3876773"/>
            <a:ext cx="2681027" cy="2289057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</a:t>
            </a:r>
          </a:p>
        </p:txBody>
      </p:sp>
      <p:sp>
        <p:nvSpPr>
          <p:cNvPr id="10" name="Oval 9"/>
          <p:cNvSpPr/>
          <p:nvPr/>
        </p:nvSpPr>
        <p:spPr>
          <a:xfrm>
            <a:off x="2529004" y="4956391"/>
            <a:ext cx="1416538" cy="1209438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5534F-8EB8-472A-9078-9D64EC814602}"/>
              </a:ext>
            </a:extLst>
          </p:cNvPr>
          <p:cNvSpPr txBox="1"/>
          <p:nvPr/>
        </p:nvSpPr>
        <p:spPr>
          <a:xfrm>
            <a:off x="6186000" y="997199"/>
            <a:ext cx="5386759" cy="14165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More types of testing: Regression, UI,</a:t>
            </a:r>
            <a:br>
              <a:rPr lang="en-US" sz="2400" dirty="0"/>
            </a:br>
            <a:r>
              <a:rPr lang="en-US" sz="2400" dirty="0"/>
              <a:t>Load, Performance, Stress, Security,</a:t>
            </a:r>
            <a:br>
              <a:rPr lang="en-US" sz="2400" dirty="0"/>
            </a:br>
            <a:r>
              <a:rPr lang="en-US" sz="2400" dirty="0"/>
              <a:t>Manual, Acceptance, Black-box, A/B, etc.</a:t>
            </a:r>
          </a:p>
        </p:txBody>
      </p:sp>
    </p:spTree>
    <p:extLst>
      <p:ext uri="{BB962C8B-B14F-4D97-AF65-F5344CB8AC3E}">
        <p14:creationId xmlns:p14="http://schemas.microsoft.com/office/powerpoint/2010/main" val="228471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D284B-F9CF-42DA-98BC-E736C563E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F1E7EC-EDF3-4127-A4E3-D79096FB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Tests</a:t>
            </a:r>
          </a:p>
        </p:txBody>
      </p:sp>
      <p:pic>
        <p:nvPicPr>
          <p:cNvPr id="1026" name="Picture 2" descr="2 Unit tests, 0 Integration Tests">
            <a:extLst>
              <a:ext uri="{FF2B5EF4-FFF2-40B4-BE49-F238E27FC236}">
                <a16:creationId xmlns:a16="http://schemas.microsoft.com/office/drawing/2014/main" id="{A0D9C8A5-1A11-475B-801D-C699E2A334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4" y="1504949"/>
            <a:ext cx="8144475" cy="458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79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Setup and First Test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/>
              <a:t>NUnit 3.0</a:t>
            </a:r>
            <a:endParaRPr lang="bg-B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52" y="1314000"/>
            <a:ext cx="2708095" cy="27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0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/>
          <a:lstStyle/>
          <a:p>
            <a:r>
              <a:rPr lang="en-GB" dirty="0"/>
              <a:t>Initially ported from </a:t>
            </a:r>
            <a:r>
              <a:rPr lang="en-GB" b="1" dirty="0">
                <a:solidFill>
                  <a:schemeClr val="bg1"/>
                </a:solidFill>
              </a:rPr>
              <a:t>Junit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NUnit</a:t>
            </a:r>
            <a:r>
              <a:rPr lang="en-US" dirty="0"/>
              <a:t> version </a:t>
            </a:r>
            <a:r>
              <a:rPr lang="en-US" b="1" dirty="0">
                <a:solidFill>
                  <a:schemeClr val="bg1"/>
                </a:solidFill>
              </a:rPr>
              <a:t>3.0</a:t>
            </a:r>
            <a:r>
              <a:rPr lang="en-US" dirty="0"/>
              <a:t>, has been completely </a:t>
            </a:r>
            <a:r>
              <a:rPr lang="en-US" b="1" dirty="0">
                <a:solidFill>
                  <a:schemeClr val="bg1"/>
                </a:solidFill>
              </a:rPr>
              <a:t>rewritten</a:t>
            </a:r>
          </a:p>
          <a:p>
            <a:r>
              <a:rPr lang="en-US" dirty="0"/>
              <a:t>NUnit is an </a:t>
            </a:r>
            <a:r>
              <a:rPr lang="en-US" b="1" dirty="0">
                <a:solidFill>
                  <a:schemeClr val="bg1"/>
                </a:solidFill>
              </a:rPr>
              <a:t>Open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Source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software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Support</a:t>
            </a:r>
            <a:r>
              <a:rPr lang="en-US" dirty="0"/>
              <a:t> for a wide range of </a:t>
            </a:r>
            <a:r>
              <a:rPr lang="en-US" b="1" dirty="0">
                <a:solidFill>
                  <a:schemeClr val="bg1"/>
                </a:solidFill>
              </a:rPr>
              <a:t>.NET platforms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NUnit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833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NUnit allows for </a:t>
            </a:r>
            <a:r>
              <a:rPr lang="en-US" b="1" dirty="0">
                <a:solidFill>
                  <a:schemeClr val="bg1"/>
                </a:solidFill>
              </a:rPr>
              <a:t>parameterized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tests</a:t>
            </a:r>
          </a:p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Readable </a:t>
            </a:r>
            <a:r>
              <a:rPr lang="en-GB" dirty="0"/>
              <a:t>Assert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/>
              <a:t>method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NUnit has </a:t>
            </a:r>
            <a:r>
              <a:rPr lang="en-US" b="1" dirty="0">
                <a:solidFill>
                  <a:schemeClr val="bg1"/>
                </a:solidFill>
              </a:rPr>
              <a:t>frequent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version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updates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MS-Test has only one </a:t>
            </a:r>
            <a:br>
              <a:rPr lang="en-US" dirty="0"/>
            </a:br>
            <a:r>
              <a:rPr lang="en-US" dirty="0"/>
              <a:t>per VS version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Expected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exception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message assertion </a:t>
            </a:r>
          </a:p>
          <a:p>
            <a:pPr lvl="1"/>
            <a:r>
              <a:rPr lang="en-US" dirty="0"/>
              <a:t>Can be done using </a:t>
            </a:r>
            <a:r>
              <a:rPr lang="en-US" b="1" dirty="0">
                <a:solidFill>
                  <a:schemeClr val="bg1"/>
                </a:solidFill>
              </a:rPr>
              <a:t>attribute</a:t>
            </a:r>
            <a:r>
              <a:rPr lang="en-US" dirty="0"/>
              <a:t> in NUnit</a:t>
            </a:r>
          </a:p>
          <a:p>
            <a:pPr lvl="1"/>
            <a:r>
              <a:rPr lang="en-US" dirty="0"/>
              <a:t>Must be done using </a:t>
            </a:r>
            <a:r>
              <a:rPr lang="en-US" b="1" dirty="0">
                <a:solidFill>
                  <a:schemeClr val="bg1"/>
                </a:solidFill>
              </a:rPr>
              <a:t>Try-Catch</a:t>
            </a:r>
            <a:r>
              <a:rPr lang="en-US" dirty="0"/>
              <a:t> in MS-Test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Nunit vs MSTest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94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What is Unit Testing?</a:t>
            </a:r>
          </a:p>
          <a:p>
            <a:r>
              <a:rPr lang="en-GB"/>
              <a:t>Unit Testing Basics</a:t>
            </a:r>
          </a:p>
          <a:p>
            <a:pPr lvl="1"/>
            <a:r>
              <a:rPr lang="en-GB"/>
              <a:t>3A Pattern</a:t>
            </a:r>
          </a:p>
          <a:p>
            <a:pPr lvl="1"/>
            <a:r>
              <a:rPr lang="en-GB"/>
              <a:t>Good Practices</a:t>
            </a:r>
          </a:p>
          <a:p>
            <a:r>
              <a:rPr lang="en-GB"/>
              <a:t>Unit Testing Frameworks – NUnit</a:t>
            </a:r>
          </a:p>
          <a:p>
            <a:r>
              <a:rPr lang="en-GB"/>
              <a:t>Mocking and Mock Objects</a:t>
            </a:r>
          </a:p>
          <a:p>
            <a:endParaRPr lang="en-US" noProof="1"/>
          </a:p>
          <a:p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26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console application project</a:t>
            </a:r>
          </a:p>
          <a:p>
            <a:r>
              <a:rPr lang="en-US" dirty="0"/>
              <a:t>Add BankAccount class</a:t>
            </a:r>
          </a:p>
          <a:p>
            <a:r>
              <a:rPr lang="en-US" dirty="0"/>
              <a:t>Create NUnit Project</a:t>
            </a:r>
          </a:p>
          <a:p>
            <a:r>
              <a:rPr lang="en-US" dirty="0"/>
              <a:t>Test the </a:t>
            </a:r>
            <a:r>
              <a:rPr lang="en-US" dirty="0" err="1"/>
              <a:t>BankAccount</a:t>
            </a:r>
            <a:r>
              <a:rPr lang="en-US" dirty="0"/>
              <a:t> class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NUnit Test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119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Create a class </a:t>
            </a:r>
            <a:r>
              <a:rPr lang="en-US" noProof="1"/>
              <a:t>library (.Net Core) </a:t>
            </a:r>
          </a:p>
          <a:p>
            <a:pPr lvl="1"/>
            <a:r>
              <a:rPr lang="en-US" dirty="0"/>
              <a:t>Name it like the project you are testing, but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b="1" dirty="0">
                <a:solidFill>
                  <a:schemeClr val="bg1"/>
                </a:solidFill>
              </a:rPr>
              <a:t>.Tests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 </a:t>
            </a:r>
            <a:r>
              <a:rPr lang="en-US" dirty="0"/>
              <a:t>suffix</a:t>
            </a:r>
          </a:p>
          <a:p>
            <a:pPr lvl="1"/>
            <a:r>
              <a:rPr lang="en-US" dirty="0"/>
              <a:t>Right click on the project to open the </a:t>
            </a:r>
            <a:r>
              <a:rPr lang="en-US" b="1" dirty="0">
                <a:solidFill>
                  <a:schemeClr val="bg1"/>
                </a:solidFill>
              </a:rPr>
              <a:t>NuGet package manager</a:t>
            </a:r>
            <a:endParaRPr lang="en-US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console </a:t>
            </a:r>
            <a:r>
              <a:rPr lang="en-US" b="1" dirty="0">
                <a:solidFill>
                  <a:schemeClr val="bg1"/>
                </a:solidFill>
              </a:rPr>
              <a:t>applicaton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Add BankAccount class for us to test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NUnit Test(2)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D202A7-BC3F-48C0-963B-0455686979A4}"/>
              </a:ext>
            </a:extLst>
          </p:cNvPr>
          <p:cNvGrpSpPr/>
          <p:nvPr/>
        </p:nvGrpSpPr>
        <p:grpSpPr>
          <a:xfrm>
            <a:off x="1304278" y="4708269"/>
            <a:ext cx="3862526" cy="1645347"/>
            <a:chOff x="5015144" y="4912455"/>
            <a:chExt cx="3862526" cy="1645347"/>
          </a:xfrm>
          <a:solidFill>
            <a:schemeClr val="tx1">
              <a:lumMod val="40000"/>
              <a:lumOff val="60000"/>
              <a:alpha val="20000"/>
            </a:schemeClr>
          </a:solidFill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3916F9E7-18C8-44DC-9AC0-3481A213EBBF}"/>
                </a:ext>
              </a:extLst>
            </p:cNvPr>
            <p:cNvSpPr txBox="1">
              <a:spLocks/>
            </p:cNvSpPr>
            <p:nvPr/>
          </p:nvSpPr>
          <p:spPr>
            <a:xfrm>
              <a:off x="5015144" y="5499391"/>
              <a:ext cx="3862526" cy="105841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defPPr>
                <a:defRPr lang="en-US"/>
              </a:defPPr>
              <a:lvl1pPr defTabSz="1218438" latinLnBrk="1">
                <a:spcBef>
                  <a:spcPts val="400"/>
                </a:spcBef>
                <a:spcAft>
                  <a:spcPts val="400"/>
                </a:spcAft>
                <a:buFont typeface="Wingdings" panose="05000000000000000000" pitchFamily="2" charset="2"/>
                <a:buNone/>
                <a:defRPr sz="2397" b="1"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noProof="1"/>
                <a:t>+Amount : decimal</a:t>
              </a:r>
            </a:p>
            <a:p>
              <a:r>
                <a:rPr lang="en-US" noProof="1"/>
                <a:t>+BankAccount(decimal)</a:t>
              </a:r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D3C1CB86-60FF-4FA7-8910-BAC8A152D7C8}"/>
                </a:ext>
              </a:extLst>
            </p:cNvPr>
            <p:cNvSpPr txBox="1">
              <a:spLocks/>
            </p:cNvSpPr>
            <p:nvPr/>
          </p:nvSpPr>
          <p:spPr>
            <a:xfrm>
              <a:off x="5015144" y="4912455"/>
              <a:ext cx="3862526" cy="58693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defPPr>
                <a:defRPr lang="en-US"/>
              </a:defPPr>
              <a:lvl1pPr defTabSz="1218438" latinLnBrk="1">
                <a:spcBef>
                  <a:spcPts val="400"/>
                </a:spcBef>
                <a:spcAft>
                  <a:spcPts val="400"/>
                </a:spcAft>
                <a:buFont typeface="Wingdings" panose="05000000000000000000" pitchFamily="2" charset="2"/>
                <a:buNone/>
                <a:defRPr sz="2397" b="1"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noProof="1"/>
                <a:t>BankAccount</a:t>
              </a:r>
            </a:p>
          </p:txBody>
        </p:sp>
      </p:grp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302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NUnit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70000"/>
              </a:lnSpc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NUnit3TestAdapter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Install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Microsoft.Net.Test.Sdk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Open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Explorer</a:t>
            </a:r>
            <a:r>
              <a:rPr lang="en-US" dirty="0"/>
              <a:t> (Ctrl + E, T or Test-&gt;Windows -&gt;TestExplorer)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NUnit Test(2)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0884EC-2465-41D2-A103-C73846556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64" y="1705120"/>
            <a:ext cx="5704606" cy="853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80761-5374-4E20-A640-B93958EE1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64" y="4951637"/>
            <a:ext cx="5034716" cy="727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A8A76F-8394-4293-BCAA-6E8F1D3CC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64" y="3335916"/>
            <a:ext cx="6781581" cy="727362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58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your first test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NUnit Test</a:t>
            </a:r>
            <a:r>
              <a:rPr lang="en-GB" dirty="0"/>
              <a:t> (3)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9199" y="1810151"/>
            <a:ext cx="10653602" cy="44469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  <a:defRPr sz="2397" b="1"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[TestFixture]</a:t>
            </a:r>
          </a:p>
          <a:p>
            <a:r>
              <a:rPr lang="en-US" dirty="0"/>
              <a:t>public class BankAcountTests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bg1"/>
                </a:solidFill>
              </a:rPr>
              <a:t>[Test]</a:t>
            </a:r>
          </a:p>
          <a:p>
            <a:r>
              <a:rPr lang="en-US" dirty="0"/>
              <a:t>  public void AccountInitializeWithPositiveValue() {</a:t>
            </a:r>
          </a:p>
          <a:p>
            <a:r>
              <a:rPr lang="en-US" dirty="0"/>
              <a:t>    BankAccount account = new BankAccount(2000m);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Assert.That</a:t>
            </a:r>
            <a:r>
              <a:rPr lang="en-US" dirty="0"/>
              <a:t>(account.Amount, </a:t>
            </a:r>
            <a:r>
              <a:rPr lang="en-US" dirty="0">
                <a:solidFill>
                  <a:schemeClr val="bg1"/>
                </a:solidFill>
              </a:rPr>
              <a:t>Is</a:t>
            </a:r>
            <a:r>
              <a:rPr lang="en-US" dirty="0"/>
              <a:t>.EqualTo(2000m));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071000" y="1676663"/>
            <a:ext cx="3655690" cy="760521"/>
          </a:xfrm>
          <a:prstGeom prst="wedgeRoundRectCallout">
            <a:avLst>
              <a:gd name="adj1" fmla="val -61748"/>
              <a:gd name="adj2" fmla="val 1106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Attribute that marks a class that contains tests 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2556999" y="3204000"/>
            <a:ext cx="1925285" cy="461950"/>
          </a:xfrm>
          <a:prstGeom prst="wedgeRoundRectCallout">
            <a:avLst>
              <a:gd name="adj1" fmla="val -57146"/>
              <a:gd name="adj2" fmla="val 2352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Test Method 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2236466" y="5277119"/>
            <a:ext cx="2566353" cy="769511"/>
          </a:xfrm>
          <a:prstGeom prst="wedgeRoundRectCallout">
            <a:avLst>
              <a:gd name="adj1" fmla="val -55738"/>
              <a:gd name="adj2" fmla="val -4644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Assert class comes with NUnit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183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Organize and clarify </a:t>
            </a:r>
            <a:r>
              <a:rPr lang="en-US" dirty="0"/>
              <a:t>test code by breaking down a test case into the following </a:t>
            </a:r>
            <a:r>
              <a:rPr lang="en-US" b="1" dirty="0">
                <a:solidFill>
                  <a:schemeClr val="bg1"/>
                </a:solidFill>
              </a:rPr>
              <a:t>functional sections</a:t>
            </a:r>
            <a:r>
              <a:rPr lang="en-US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Arrange</a:t>
            </a:r>
            <a:r>
              <a:rPr lang="en-US" dirty="0"/>
              <a:t> section of a unit test initializes objects and sets the value of the data that is passed to the test case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Act</a:t>
            </a:r>
            <a:r>
              <a:rPr lang="en-US" dirty="0"/>
              <a:t> section invokes the test case with the arranged </a:t>
            </a:r>
            <a:br>
              <a:rPr lang="en-US" dirty="0"/>
            </a:br>
            <a:r>
              <a:rPr lang="en-US" dirty="0"/>
              <a:t>parameters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Assert</a:t>
            </a:r>
            <a:r>
              <a:rPr lang="en-US" dirty="0"/>
              <a:t> section verifies the test case behaves as expected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AAA Testing Pattern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71002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3A Pattern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42977" y="1680262"/>
            <a:ext cx="9506046" cy="435873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DepositShouldAddMoney()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BankAccount account = new BankAccount();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account.Deposit(50);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(account.Balance,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.EqualTo(50));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5601000" y="4014000"/>
            <a:ext cx="3380569" cy="761261"/>
          </a:xfrm>
          <a:prstGeom prst="wedgeRoundRectCallout">
            <a:avLst>
              <a:gd name="adj1" fmla="val -58936"/>
              <a:gd name="adj2" fmla="val -714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Each test should test a single behavior!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387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Load provided solution in Visual Studio</a:t>
            </a:r>
            <a:endParaRPr lang="bg-BG" dirty="0"/>
          </a:p>
          <a:p>
            <a:r>
              <a:rPr lang="en-US" dirty="0"/>
              <a:t>Add new test project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Tests</a:t>
            </a:r>
          </a:p>
          <a:p>
            <a:r>
              <a:rPr lang="en-US" dirty="0"/>
              <a:t>Create a class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AxeTests</a:t>
            </a:r>
          </a:p>
          <a:p>
            <a:r>
              <a:rPr lang="en-US" dirty="0"/>
              <a:t>Create the following tests:</a:t>
            </a:r>
          </a:p>
          <a:p>
            <a:pPr lvl="1"/>
            <a:r>
              <a:rPr lang="en-US" dirty="0"/>
              <a:t>Test if weapon </a:t>
            </a:r>
            <a:r>
              <a:rPr lang="en-US" b="1" dirty="0">
                <a:solidFill>
                  <a:schemeClr val="bg1"/>
                </a:solidFill>
              </a:rPr>
              <a:t>loses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durability</a:t>
            </a:r>
            <a:r>
              <a:rPr lang="en-US" dirty="0"/>
              <a:t> after attack</a:t>
            </a:r>
          </a:p>
          <a:p>
            <a:pPr lvl="1"/>
            <a:r>
              <a:rPr lang="en-US" dirty="0"/>
              <a:t>Test attacking with a </a:t>
            </a:r>
            <a:r>
              <a:rPr lang="en-US" b="1" dirty="0">
                <a:solidFill>
                  <a:schemeClr val="bg1"/>
                </a:solidFill>
              </a:rPr>
              <a:t>broken weapon</a:t>
            </a:r>
          </a:p>
          <a:p>
            <a:pPr lvl="2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Axe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184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974109" y="1277311"/>
            <a:ext cx="10243782" cy="530168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 axe = new Axe(10, 10);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(axe.DurabilityPoints,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EqualTo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(9));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713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  (2)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371000" y="1584000"/>
            <a:ext cx="9506047" cy="46446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 axe = new Axe(1, 1);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(() =&gt; axe.Attack(dummy),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.InvalidOperationException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  .With.Message.EqualTo("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Axe is broken.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"));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184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class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DummyTests</a:t>
            </a:r>
          </a:p>
          <a:p>
            <a:r>
              <a:rPr lang="en-US" dirty="0"/>
              <a:t>Create the following tests</a:t>
            </a:r>
          </a:p>
          <a:p>
            <a:pPr lvl="1"/>
            <a:r>
              <a:rPr lang="en-US" dirty="0"/>
              <a:t>Dummy </a:t>
            </a:r>
            <a:r>
              <a:rPr lang="en-US" b="1" dirty="0">
                <a:solidFill>
                  <a:schemeClr val="bg1"/>
                </a:solidFill>
              </a:rPr>
              <a:t>loses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health</a:t>
            </a:r>
            <a:r>
              <a:rPr lang="en-US" dirty="0"/>
              <a:t> if attacked</a:t>
            </a:r>
          </a:p>
          <a:p>
            <a:pPr lvl="1"/>
            <a:r>
              <a:rPr lang="en-US" dirty="0"/>
              <a:t>Dead Dummy </a:t>
            </a:r>
            <a:r>
              <a:rPr lang="en-US" b="1" dirty="0">
                <a:solidFill>
                  <a:schemeClr val="bg1"/>
                </a:solidFill>
              </a:rPr>
              <a:t>throws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exception</a:t>
            </a:r>
            <a:r>
              <a:rPr lang="en-US" dirty="0"/>
              <a:t> if attacked</a:t>
            </a:r>
          </a:p>
          <a:p>
            <a:pPr lvl="1"/>
            <a:r>
              <a:rPr lang="en-US" sz="3000" dirty="0"/>
              <a:t>Dead Dummy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give</a:t>
            </a:r>
            <a:r>
              <a:rPr lang="en-US" dirty="0"/>
              <a:t> XP</a:t>
            </a:r>
          </a:p>
          <a:p>
            <a:pPr lvl="1"/>
            <a:r>
              <a:rPr lang="en-US" dirty="0"/>
              <a:t>Alive Dummy </a:t>
            </a:r>
            <a:r>
              <a:rPr lang="en-US" b="1" dirty="0">
                <a:solidFill>
                  <a:schemeClr val="bg1"/>
                </a:solidFill>
              </a:rPr>
              <a:t>can't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give</a:t>
            </a:r>
            <a:r>
              <a:rPr lang="en-US" dirty="0"/>
              <a:t> XP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Dummy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642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73037" y="1347788"/>
            <a:ext cx="11804650" cy="537368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bg-BG" sz="3398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7200" b="1" i="0" u="sng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sli.do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</a:t>
            </a:r>
            <a:r>
              <a:rPr kumimoji="0" lang="en-US" sz="115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csharp-advanced</a:t>
            </a:r>
            <a:endParaRPr kumimoji="0" lang="en-US" sz="33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2280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729473" y="1375745"/>
            <a:ext cx="8812566" cy="50272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DummyLosesHealthAfterAttack()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Dummy(20, 10);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dummy.TakeAttack(5);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(dummy.Health,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EqualTo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(15));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TODO: Write the rest of the tests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76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How to Write Good Tests</a:t>
            </a:r>
            <a:endParaRPr lang="bg-B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179" y="1120913"/>
            <a:ext cx="2157641" cy="302069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/>
              <a:t>Unit Testing Best Practices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9925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Condition</a:t>
            </a:r>
          </a:p>
          <a:p>
            <a:endParaRPr lang="en-GB" dirty="0"/>
          </a:p>
          <a:p>
            <a:r>
              <a:rPr lang="en-GB" dirty="0"/>
              <a:t>Comparison</a:t>
            </a:r>
          </a:p>
          <a:p>
            <a:endParaRPr lang="en-GB" dirty="0"/>
          </a:p>
          <a:p>
            <a:r>
              <a:rPr lang="en-GB" dirty="0"/>
              <a:t>Exception</a:t>
            </a:r>
          </a:p>
          <a:p>
            <a:endParaRPr lang="en-GB" dirty="0"/>
          </a:p>
          <a:p>
            <a:endParaRPr lang="en-GB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Asserts</a:t>
            </a:r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43509" y="3341337"/>
            <a:ext cx="7467491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dirty="0">
                <a:latin typeface="Consolas" pitchFamily="49" charset="0"/>
                <a:cs typeface="Consolas" pitchFamily="49" charset="0"/>
              </a:rPr>
              <a:t>Assert.That(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actual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, Is.EqualTo(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expected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43509" y="1876033"/>
            <a:ext cx="7467491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dirty="0">
                <a:latin typeface="Consolas" pitchFamily="49" charset="0"/>
                <a:cs typeface="Consolas" pitchFamily="49" charset="0"/>
              </a:rPr>
              <a:t>Assert.That(bool 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condition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43509" y="4694691"/>
            <a:ext cx="7467492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Assert.That(() =&gt; { code },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Throws.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ExpectedException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181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String Assert</a:t>
            </a:r>
          </a:p>
          <a:p>
            <a:endParaRPr lang="en-GB" sz="2800" b="1" dirty="0"/>
          </a:p>
          <a:p>
            <a:endParaRPr lang="en-GB" sz="1400" b="1" dirty="0"/>
          </a:p>
          <a:p>
            <a:r>
              <a:rPr lang="en-GB" dirty="0"/>
              <a:t>Collection Assert</a:t>
            </a:r>
          </a:p>
          <a:p>
            <a:endParaRPr lang="en-GB" b="1" dirty="0"/>
          </a:p>
          <a:p>
            <a:endParaRPr lang="en-GB" sz="1200" b="1" dirty="0"/>
          </a:p>
          <a:p>
            <a:r>
              <a:rPr lang="en-GB" dirty="0"/>
              <a:t>File Assert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 (2)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5801" y="1796844"/>
            <a:ext cx="7484907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 actual,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.Contain(string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 expected));</a:t>
            </a:r>
            <a:endParaRPr lang="en-GB" sz="2397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5799" y="3457854"/>
            <a:ext cx="7484909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 expected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/>
            </a:r>
            <a:br>
              <a:rPr lang="bg-BG" sz="2397" b="1" noProof="1">
                <a:latin typeface="Consolas" pitchFamily="49" charset="0"/>
                <a:cs typeface="Consolas" pitchFamily="49" charset="0"/>
              </a:rPr>
            </a:br>
            <a:r>
              <a:rPr lang="bg-BG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.Member(object actual));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5799" y="5207478"/>
            <a:ext cx="7484909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Assert.That(string filePath,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.Exist);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Assert.That(FileInfo file,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.Exist);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531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Assertions can </a:t>
            </a:r>
            <a:r>
              <a:rPr lang="en-US" b="1" dirty="0">
                <a:solidFill>
                  <a:schemeClr val="bg1"/>
                </a:solidFill>
              </a:rPr>
              <a:t>show messages</a:t>
            </a:r>
          </a:p>
          <a:p>
            <a:pPr lvl="1"/>
            <a:r>
              <a:rPr lang="en-US" dirty="0"/>
              <a:t>Helps with </a:t>
            </a:r>
            <a:r>
              <a:rPr lang="en-US" b="1" dirty="0">
                <a:solidFill>
                  <a:schemeClr val="bg1"/>
                </a:solidFill>
              </a:rPr>
              <a:t>diagnostics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Assertion Messages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209279" y="2559409"/>
            <a:ext cx="8891721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Assert.That(axe.DurabilityPoints, Is.EqualTo(12),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"Axe Durability doesn't change after attack"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  <a:endParaRPr lang="en-GB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019336" y="4183436"/>
            <a:ext cx="2828960" cy="1140542"/>
          </a:xfrm>
          <a:prstGeom prst="wedgeRoundRectCallout">
            <a:avLst>
              <a:gd name="adj1" fmla="val -62308"/>
              <a:gd name="adj2" fmla="val -2787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Test failure messages help to find the problem</a:t>
            </a:r>
            <a:endParaRPr lang="bg-BG" sz="2400" b="1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27" y="3726237"/>
            <a:ext cx="5332680" cy="1795838"/>
          </a:xfrm>
          <a:prstGeom prst="roundRect">
            <a:avLst>
              <a:gd name="adj" fmla="val 10240"/>
            </a:avLst>
          </a:prstGeom>
          <a:ln w="6350">
            <a:solidFill>
              <a:schemeClr val="tx1"/>
            </a:solidFill>
          </a:ln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229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Don't Repeat Yourself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406000" y="1854000"/>
            <a:ext cx="7145475" cy="390688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private BankAccount account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TestInit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this.account = new BankAccount();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TearDown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TestCleanUp() { …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698738" y="2516835"/>
            <a:ext cx="2365732" cy="803143"/>
          </a:xfrm>
          <a:prstGeom prst="wedgeRoundRectCallout">
            <a:avLst>
              <a:gd name="adj1" fmla="val -64480"/>
              <a:gd name="adj2" fmla="val 3379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Executes before each test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724645" y="4451835"/>
            <a:ext cx="2508183" cy="690166"/>
          </a:xfrm>
          <a:prstGeom prst="wedgeRoundRectCallout">
            <a:avLst>
              <a:gd name="adj1" fmla="val -61719"/>
              <a:gd name="adj2" fmla="val 3263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Executes after each test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581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names</a:t>
            </a:r>
          </a:p>
          <a:p>
            <a:pPr lvl="1"/>
            <a:r>
              <a:rPr lang="en-US" dirty="0"/>
              <a:t>Should use </a:t>
            </a:r>
            <a:r>
              <a:rPr lang="en-US" b="1" dirty="0">
                <a:solidFill>
                  <a:schemeClr val="bg1"/>
                </a:solidFill>
              </a:rPr>
              <a:t>business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domain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terminology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chemeClr val="bg1"/>
                </a:solidFill>
              </a:rPr>
              <a:t>descriptive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readable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Test Methods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7540" y="4627508"/>
            <a:ext cx="8564732" cy="1324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DepositAddsMoneyToBalance()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DepositNegativeShouldNotAddMoney()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TransferSubtractsFromSourceAddsToDestAccount() {}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7540" y="3214458"/>
            <a:ext cx="8564732" cy="1324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IncrementNumber()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Test1()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TestTransfer() {}</a:t>
            </a:r>
          </a:p>
        </p:txBody>
      </p:sp>
      <p:pic>
        <p:nvPicPr>
          <p:cNvPr id="4098" name="Picture 2" descr="Image result for ti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876" y="4850281"/>
            <a:ext cx="879156" cy="8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x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05874" y="3544229"/>
            <a:ext cx="665160" cy="6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2113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Refactor the tests for </a:t>
            </a:r>
            <a:r>
              <a:rPr lang="en-US" b="1" dirty="0">
                <a:solidFill>
                  <a:schemeClr val="bg1"/>
                </a:solidFill>
              </a:rPr>
              <a:t>Axe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Dummy</a:t>
            </a:r>
            <a:r>
              <a:rPr lang="en-US" dirty="0"/>
              <a:t> classes</a:t>
            </a:r>
          </a:p>
          <a:p>
            <a:r>
              <a:rPr lang="en-US" dirty="0"/>
              <a:t>Make sure that: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Names</a:t>
            </a:r>
            <a:r>
              <a:rPr lang="en-US" dirty="0"/>
              <a:t> of test methods are </a:t>
            </a:r>
            <a:r>
              <a:rPr lang="en-US" b="1" dirty="0">
                <a:solidFill>
                  <a:schemeClr val="bg1"/>
                </a:solidFill>
              </a:rPr>
              <a:t>descriptive</a:t>
            </a:r>
          </a:p>
          <a:p>
            <a:pPr lvl="1"/>
            <a:r>
              <a:rPr lang="en-US" dirty="0"/>
              <a:t>You use </a:t>
            </a:r>
            <a:r>
              <a:rPr lang="en-US" b="1" dirty="0">
                <a:solidFill>
                  <a:schemeClr val="bg1"/>
                </a:solidFill>
              </a:rPr>
              <a:t>appropriate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assertions</a:t>
            </a:r>
            <a:r>
              <a:rPr lang="en-US" dirty="0"/>
              <a:t> (assert equals vs assert true)</a:t>
            </a:r>
          </a:p>
          <a:p>
            <a:pPr lvl="1"/>
            <a:r>
              <a:rPr lang="en-US" dirty="0"/>
              <a:t>You use </a:t>
            </a:r>
            <a:r>
              <a:rPr lang="en-US" b="1" dirty="0">
                <a:solidFill>
                  <a:schemeClr val="bg1"/>
                </a:solidFill>
              </a:rPr>
              <a:t>assertion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messages</a:t>
            </a:r>
          </a:p>
          <a:p>
            <a:pPr lvl="1"/>
            <a:r>
              <a:rPr lang="en-US" dirty="0"/>
              <a:t>There are </a:t>
            </a:r>
            <a:r>
              <a:rPr lang="en-US" b="1" dirty="0">
                <a:solidFill>
                  <a:schemeClr val="bg1"/>
                </a:solidFill>
              </a:rPr>
              <a:t>no magic numbers</a:t>
            </a:r>
          </a:p>
          <a:p>
            <a:pPr lvl="1"/>
            <a:r>
              <a:rPr lang="en-US" dirty="0"/>
              <a:t>There is no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duplication</a:t>
            </a:r>
            <a:r>
              <a:rPr lang="en-US" dirty="0"/>
              <a:t> (Don’t Repeat Yourself)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Refactor Tests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679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Solution: Refactor Tests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76000" y="2034000"/>
            <a:ext cx="6825339" cy="351211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private Axe axe;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private Dummy dummy;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[SetUp]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TestInit()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this.axe = new Axe(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this.dummy = new Dummy(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750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Solution: Refactor Tests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16000" y="1273085"/>
            <a:ext cx="9516529" cy="538241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Assert.That(axe.DurabilityPoints, Is.EqualTo(1)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"Axe Durability doesn't change after attack");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Assert.That(() =&gt; axe.Attack(dummy),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Throws.InvalidOperationException.With.Message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.EqualTo("Axe is broken."));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857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952" y="1269000"/>
            <a:ext cx="2888095" cy="2888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Seven Testing Principles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723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Isolating </a:t>
            </a:r>
            <a:r>
              <a:rPr lang="en-GB" dirty="0" err="1"/>
              <a:t>Behaviors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63" y="1378547"/>
            <a:ext cx="3220916" cy="254452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/>
              <a:t>Dependencies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116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Consider testing the following code: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We want to test a </a:t>
            </a:r>
            <a:r>
              <a:rPr lang="en-US" b="1" dirty="0">
                <a:solidFill>
                  <a:schemeClr val="bg1"/>
                </a:solidFill>
              </a:rPr>
              <a:t>single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behavior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 and Testing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42335" y="2426873"/>
            <a:ext cx="9384236" cy="389991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class Bank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accountManager;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public Bank()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  this.AccountManager =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new 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public AccountInfo GetInfo(string id) { …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444080" y="3528855"/>
            <a:ext cx="2590800" cy="842377"/>
          </a:xfrm>
          <a:prstGeom prst="wedgeRoundRectCallout">
            <a:avLst>
              <a:gd name="adj1" fmla="val -56923"/>
              <a:gd name="adj2" fmla="val 4192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Bank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depends</a:t>
            </a:r>
            <a:r>
              <a:rPr lang="en-US" sz="2400" b="1" dirty="0">
                <a:solidFill>
                  <a:srgbClr val="FFFFFF"/>
                </a:solidFill>
              </a:rPr>
              <a:t> on </a:t>
            </a:r>
            <a:r>
              <a:rPr lang="en-US" sz="2400" b="1" noProof="1">
                <a:solidFill>
                  <a:srgbClr val="FFFFFF"/>
                </a:solidFill>
              </a:rPr>
              <a:t>AccountManager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139244" y="2082811"/>
            <a:ext cx="2362200" cy="756810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Concrete Implementation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7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Need to find solution to </a:t>
            </a:r>
            <a:r>
              <a:rPr lang="en-US" b="1" dirty="0">
                <a:solidFill>
                  <a:schemeClr val="bg1"/>
                </a:solidFill>
              </a:rPr>
              <a:t>decouple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classes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 and Testing (2)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1295400" y="3200400"/>
            <a:ext cx="3962400" cy="1550102"/>
          </a:xfrm>
          <a:prstGeom prst="roundRect">
            <a:avLst>
              <a:gd name="adj" fmla="val 6965"/>
            </a:avLst>
          </a:prstGeom>
          <a:solidFill>
            <a:schemeClr val="tx1">
              <a:lumMod val="40000"/>
              <a:lumOff val="60000"/>
              <a:alpha val="25098"/>
            </a:schemeClr>
          </a:solidFill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Bank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1852899" y="3912778"/>
            <a:ext cx="3053874" cy="575826"/>
          </a:xfrm>
          <a:prstGeom prst="roundRect">
            <a:avLst>
              <a:gd name="adj" fmla="val 6965"/>
            </a:avLst>
          </a:prstGeom>
          <a:solidFill>
            <a:schemeClr val="accent6">
              <a:lumMod val="75000"/>
              <a:alpha val="25098"/>
            </a:schemeClr>
          </a:solidFill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noProof="1">
                <a:solidFill>
                  <a:schemeClr val="tx1"/>
                </a:solidFill>
                <a:latin typeface="Consolas" panose="020B0609020204030204" pitchFamily="49" charset="0"/>
              </a:rPr>
              <a:t>AccountManager</a:t>
            </a:r>
          </a:p>
        </p:txBody>
      </p:sp>
      <p:sp>
        <p:nvSpPr>
          <p:cNvPr id="19" name="Arrow: Right 18"/>
          <p:cNvSpPr/>
          <p:nvPr/>
        </p:nvSpPr>
        <p:spPr>
          <a:xfrm>
            <a:off x="5859878" y="3917007"/>
            <a:ext cx="633909" cy="37978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9871168" y="2183590"/>
            <a:ext cx="1572148" cy="492556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Interface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2025443" y="2503210"/>
            <a:ext cx="2708787" cy="593954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Bank inherits bugs</a:t>
            </a:r>
            <a:endParaRPr lang="bg-BG" sz="2400" b="1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708B34-26A3-48BD-ADA1-D4C30AF4E1F0}"/>
              </a:ext>
            </a:extLst>
          </p:cNvPr>
          <p:cNvGrpSpPr/>
          <p:nvPr/>
        </p:nvGrpSpPr>
        <p:grpSpPr>
          <a:xfrm>
            <a:off x="6934202" y="2831580"/>
            <a:ext cx="4509114" cy="2550637"/>
            <a:chOff x="6546545" y="2814777"/>
            <a:chExt cx="4509114" cy="2550637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6934202" y="4750502"/>
              <a:ext cx="3733800" cy="614912"/>
            </a:xfrm>
            <a:prstGeom prst="roundRect">
              <a:avLst>
                <a:gd name="adj" fmla="val 6965"/>
              </a:avLst>
            </a:prstGeom>
            <a:solidFill>
              <a:schemeClr val="tx1">
                <a:lumMod val="40000"/>
                <a:lumOff val="60000"/>
                <a:alpha val="25098"/>
              </a:schemeClr>
            </a:solidFill>
            <a:ln w="571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Bank</a:t>
              </a: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6546545" y="2814777"/>
              <a:ext cx="4509114" cy="1069971"/>
            </a:xfrm>
            <a:prstGeom prst="roundRect">
              <a:avLst>
                <a:gd name="adj" fmla="val 6965"/>
              </a:avLst>
            </a:prstGeom>
            <a:solidFill>
              <a:schemeClr val="tx1">
                <a:lumMod val="40000"/>
                <a:lumOff val="60000"/>
                <a:alpha val="25098"/>
              </a:schemeClr>
            </a:solidFill>
            <a:ln w="571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noProof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GB" sz="2800" b="1" noProof="1">
                  <a:solidFill>
                    <a:schemeClr val="tx1"/>
                  </a:solidFill>
                  <a:latin typeface="Consolas" panose="020B0609020204030204" pitchFamily="49" charset="0"/>
                </a:rPr>
                <a:t>AccountManager</a:t>
              </a:r>
            </a:p>
            <a:p>
              <a:pPr algn="ctr"/>
              <a:r>
                <a:rPr lang="en-GB" sz="2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+Account </a:t>
              </a:r>
              <a:r>
                <a:rPr lang="en-GB" sz="2800" b="1" noProof="1">
                  <a:solidFill>
                    <a:schemeClr val="tx1"/>
                  </a:solidFill>
                  <a:latin typeface="Consolas" panose="020B0609020204030204" pitchFamily="49" charset="0"/>
                </a:rPr>
                <a:t>GetAccount</a:t>
              </a:r>
              <a:r>
                <a:rPr lang="en-GB" sz="2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69778" y="4020499"/>
              <a:ext cx="8338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uses</a:t>
              </a:r>
            </a:p>
          </p:txBody>
        </p:sp>
        <p:sp>
          <p:nvSpPr>
            <p:cNvPr id="13" name="Arrow: Up 12">
              <a:extLst>
                <a:ext uri="{FF2B5EF4-FFF2-40B4-BE49-F238E27FC236}">
                  <a16:creationId xmlns:a16="http://schemas.microsoft.com/office/drawing/2014/main" id="{7F54C32C-0BBE-4B23-A266-860A3707735D}"/>
                </a:ext>
              </a:extLst>
            </p:cNvPr>
            <p:cNvSpPr/>
            <p:nvPr/>
          </p:nvSpPr>
          <p:spPr bwMode="auto">
            <a:xfrm>
              <a:off x="8632427" y="4019573"/>
              <a:ext cx="337351" cy="523220"/>
            </a:xfrm>
            <a:prstGeom prst="up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646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Decouples classes and makes code testable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Dependency Injection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2848" y="1806592"/>
            <a:ext cx="7967168" cy="461008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IAccountManager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Account Account { get;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class Bank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accountManager;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public Bank(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accountManager)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  this.accountManager =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527874" y="5697219"/>
            <a:ext cx="2564110" cy="707983"/>
          </a:xfrm>
          <a:prstGeom prst="wedgeRoundRectCallout">
            <a:avLst>
              <a:gd name="adj1" fmla="val -54166"/>
              <a:gd name="adj2" fmla="val -5117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Injecting dependencies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4796432" y="3213257"/>
            <a:ext cx="3065755" cy="747251"/>
          </a:xfrm>
          <a:prstGeom prst="wedgeRoundRectCallout">
            <a:avLst>
              <a:gd name="adj1" fmla="val -56039"/>
              <a:gd name="adj2" fmla="val 4219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Independent from Implementation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526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if hero </a:t>
            </a:r>
            <a:r>
              <a:rPr lang="en-US" b="1" dirty="0">
                <a:solidFill>
                  <a:schemeClr val="bg1"/>
                </a:solidFill>
              </a:rPr>
              <a:t>gains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XP</a:t>
            </a:r>
            <a:r>
              <a:rPr lang="en-US" dirty="0"/>
              <a:t> when </a:t>
            </a:r>
            <a:r>
              <a:rPr lang="en-US" b="1" dirty="0">
                <a:solidFill>
                  <a:schemeClr val="bg1"/>
                </a:solidFill>
              </a:rPr>
              <a:t>target dies</a:t>
            </a:r>
          </a:p>
          <a:p>
            <a:r>
              <a:rPr lang="en-US" dirty="0"/>
              <a:t>You need to: </a:t>
            </a:r>
          </a:p>
          <a:p>
            <a:pPr lvl="1"/>
            <a:r>
              <a:rPr lang="en-US" dirty="0"/>
              <a:t>Make </a:t>
            </a:r>
            <a:r>
              <a:rPr lang="en-US" b="1" dirty="0">
                <a:solidFill>
                  <a:schemeClr val="bg1"/>
                </a:solidFill>
              </a:rPr>
              <a:t>Hero</a:t>
            </a:r>
            <a:r>
              <a:rPr lang="en-US" dirty="0"/>
              <a:t> class </a:t>
            </a:r>
            <a:r>
              <a:rPr lang="en-US" b="1" dirty="0">
                <a:solidFill>
                  <a:schemeClr val="bg1"/>
                </a:solidFill>
              </a:rPr>
              <a:t>testable</a:t>
            </a:r>
            <a:r>
              <a:rPr lang="en-US" dirty="0"/>
              <a:t> (use </a:t>
            </a:r>
            <a:r>
              <a:rPr lang="en-US" b="1" dirty="0">
                <a:solidFill>
                  <a:schemeClr val="bg1"/>
                </a:solidFill>
              </a:rPr>
              <a:t>Dependency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Injection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Introduce </a:t>
            </a:r>
            <a:r>
              <a:rPr lang="en-US" b="1" dirty="0">
                <a:solidFill>
                  <a:schemeClr val="bg1"/>
                </a:solidFill>
              </a:rPr>
              <a:t>Interfaces</a:t>
            </a:r>
            <a:r>
              <a:rPr lang="en-US" dirty="0"/>
              <a:t> for Axe and Dummy</a:t>
            </a:r>
          </a:p>
          <a:p>
            <a:pPr lvl="2"/>
            <a:r>
              <a:rPr lang="en-US" dirty="0"/>
              <a:t>Interface </a:t>
            </a:r>
            <a:r>
              <a:rPr lang="en-US" noProof="1"/>
              <a:t>IWeapon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Interface </a:t>
            </a:r>
            <a:r>
              <a:rPr lang="en-US" noProof="1"/>
              <a:t>ITarget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 test using a </a:t>
            </a:r>
            <a:r>
              <a:rPr lang="en-US" b="1" dirty="0">
                <a:solidFill>
                  <a:schemeClr val="bg1"/>
                </a:solidFill>
              </a:rPr>
              <a:t>fake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Weapon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fake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Dummy</a:t>
            </a:r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Fake Axe and Dummy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43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2788060" y="3755374"/>
            <a:ext cx="6367940" cy="290012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Itarget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void TakeAttack(int attackPoints);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int Health { get;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int GiveExperience();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bool IsDead();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761829" y="1232310"/>
            <a:ext cx="6367940" cy="24314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IWeapon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void Attack(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Target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target);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int AttackPoints { get;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int DurabilityPoints { get;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088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(2)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219200" y="4480415"/>
            <a:ext cx="9753600" cy="16935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class Axe :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IWeapon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public void attack(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ITarget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target) { …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19200" y="1700444"/>
            <a:ext cx="9753600" cy="243135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Hero(String name,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IWeapon weapon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this.name = name;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this.experience = 0;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this.weapon = weapon;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15FCD29-EA80-4162-9579-9763DE9CD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1000" y="2317043"/>
            <a:ext cx="2819994" cy="1198152"/>
          </a:xfrm>
          <a:prstGeom prst="wedgeRoundRectCallout">
            <a:avLst>
              <a:gd name="adj1" fmla="val -56315"/>
              <a:gd name="adj2" fmla="val -4563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Dependency Injection through the constructor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88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(3)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11000" y="2214000"/>
            <a:ext cx="10093654" cy="326900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class FakeTarget :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ITarget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public void TakeAttack(int attackPoints) { …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public int Health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=&gt; 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public int GiveExperience() {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 20;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public bool IsDead() {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 true;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TODO: Implement FakeWeapon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0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(4)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6964" y="1674000"/>
            <a:ext cx="11126066" cy="442714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private const string HeroName = "Pesho";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HeroGainsExperienceAfterAttackIfTargetDies()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ITarget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fakeTarget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= new FakeTarget();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IWeapon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fakeWeapon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= new FakeWeapon();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Hero hero = new Hero(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HeroName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fakeWeapon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hero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.attack(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fakeTarget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); 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Assert…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889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 readable, cumbersome and has too much boilerplate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Fake Implementations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45258" y="1929864"/>
            <a:ext cx="10840496" cy="464515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TestRequiresFakeImplementationOfBigInterface()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Database db = new BankDatabase()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// Too many methods…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AccountManager manager = new AccountManager(db);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Act…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Assert…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5466000" y="3699000"/>
            <a:ext cx="2667000" cy="990600"/>
          </a:xfrm>
          <a:prstGeom prst="wedgeRoundRectCallout">
            <a:avLst>
              <a:gd name="adj1" fmla="val -65669"/>
              <a:gd name="adj2" fmla="val -1674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Not suitable for big interfaces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283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Testing is context 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is done differently in </a:t>
            </a:r>
            <a:r>
              <a:rPr lang="en-US" b="1" dirty="0">
                <a:solidFill>
                  <a:schemeClr val="bg1"/>
                </a:solidFill>
              </a:rPr>
              <a:t>different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contexts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Safety-critical software is tested </a:t>
            </a:r>
            <a:r>
              <a:rPr lang="en-US" b="1" dirty="0">
                <a:solidFill>
                  <a:schemeClr val="bg1"/>
                </a:solidFill>
              </a:rPr>
              <a:t>differently</a:t>
            </a:r>
            <a:r>
              <a:rPr lang="en-US" dirty="0"/>
              <a:t> from an e-commerce site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1925" y="3912937"/>
            <a:ext cx="3116894" cy="28443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141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Mock objects </a:t>
            </a:r>
            <a:r>
              <a:rPr lang="en-US" b="1" dirty="0">
                <a:solidFill>
                  <a:schemeClr val="bg1"/>
                </a:solidFill>
              </a:rPr>
              <a:t>simulate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behavior</a:t>
            </a:r>
            <a:r>
              <a:rPr lang="en-US" dirty="0"/>
              <a:t> of real objects</a:t>
            </a:r>
          </a:p>
          <a:p>
            <a:pPr lvl="1"/>
            <a:r>
              <a:rPr lang="en-US" dirty="0"/>
              <a:t>The object supplies non-deterministic results  - </a:t>
            </a:r>
            <a:r>
              <a:rPr lang="en-US" b="1" dirty="0">
                <a:solidFill>
                  <a:schemeClr val="bg1"/>
                </a:solidFill>
              </a:rPr>
              <a:t>Time</a:t>
            </a:r>
          </a:p>
          <a:p>
            <a:pPr lvl="1"/>
            <a:r>
              <a:rPr lang="en-US" dirty="0"/>
              <a:t>It has states that are difficult to create or reproduce - </a:t>
            </a:r>
            <a:r>
              <a:rPr lang="en-US" b="1" dirty="0">
                <a:solidFill>
                  <a:schemeClr val="bg1"/>
                </a:solidFill>
              </a:rPr>
              <a:t>Network</a:t>
            </a:r>
          </a:p>
          <a:p>
            <a:pPr lvl="1"/>
            <a:r>
              <a:rPr lang="en-US" dirty="0"/>
              <a:t>It is slow - </a:t>
            </a:r>
            <a:r>
              <a:rPr lang="en-US" b="1" dirty="0">
                <a:solidFill>
                  <a:schemeClr val="bg1"/>
                </a:solidFill>
              </a:rPr>
              <a:t>Database</a:t>
            </a:r>
          </a:p>
          <a:p>
            <a:pPr lvl="1"/>
            <a:r>
              <a:rPr lang="en-US" dirty="0"/>
              <a:t>It does not yet exist or may change behavior</a:t>
            </a:r>
          </a:p>
          <a:p>
            <a:pPr lvl="1"/>
            <a:r>
              <a:rPr lang="en-US" dirty="0"/>
              <a:t>It would have to include information and methods exclusively </a:t>
            </a:r>
            <a:br>
              <a:rPr lang="en-US" dirty="0"/>
            </a:br>
            <a:r>
              <a:rPr lang="en-US" dirty="0"/>
              <a:t>for testing purposes (and not for its actual task)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Mocking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037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7027" y="1196125"/>
            <a:ext cx="11818096" cy="5201066"/>
          </a:xfrm>
        </p:spPr>
        <p:txBody>
          <a:bodyPr/>
          <a:lstStyle/>
          <a:p>
            <a:r>
              <a:rPr lang="en-US" noProof="1"/>
              <a:t>Moq</a:t>
            </a:r>
            <a:r>
              <a:rPr lang="en-US" dirty="0"/>
              <a:t> provides us with an easy way of </a:t>
            </a:r>
            <a:r>
              <a:rPr lang="en-US" b="1" dirty="0">
                <a:solidFill>
                  <a:schemeClr val="bg1"/>
                </a:solidFill>
              </a:rPr>
              <a:t>creating mock objects</a:t>
            </a:r>
          </a:p>
          <a:p>
            <a:pPr lvl="1"/>
            <a:r>
              <a:rPr lang="en-US" dirty="0"/>
              <a:t>Simple to use</a:t>
            </a:r>
          </a:p>
          <a:p>
            <a:pPr lvl="1"/>
            <a:r>
              <a:rPr lang="en-US" dirty="0"/>
              <a:t>Strongly typed </a:t>
            </a:r>
          </a:p>
          <a:p>
            <a:pPr lvl="1"/>
            <a:r>
              <a:rPr lang="en-US" dirty="0"/>
              <a:t>Minimalistic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Moq Library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97887" y="4104000"/>
            <a:ext cx="9836375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Mock&lt;IContainer&gt; 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mockContainer =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new Mock&lt;IContainer&gt;()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Mock&lt;ICustomerView&gt; 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mockView =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new Mock&lt;ICustomerView&gt;()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137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Mocking Example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236000" y="2169000"/>
            <a:ext cx="9540000" cy="35380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Mock&lt;ITarget&gt;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fakeTarget = new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Mock&lt;ITarget&gt;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()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fakeTarget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(p =&gt; p.TakeAttack(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IsAny&lt;int&gt;()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Callback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(() =&gt; hero.Weapon.DurabilityPoints -= 1);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fakeTarget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(p =&gt; p.Health)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(0);</a:t>
            </a:r>
            <a:endParaRPr lang="bg-BG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31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Include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Moq</a:t>
            </a:r>
            <a:r>
              <a:rPr lang="en-US" dirty="0"/>
              <a:t> in the project </a:t>
            </a:r>
          </a:p>
          <a:p>
            <a:r>
              <a:rPr lang="en-US" dirty="0"/>
              <a:t>Mock fakes from previous problem</a:t>
            </a:r>
          </a:p>
          <a:p>
            <a:r>
              <a:rPr lang="en-US" dirty="0"/>
              <a:t>Test if hero </a:t>
            </a:r>
            <a:r>
              <a:rPr lang="en-US" b="1" dirty="0">
                <a:solidFill>
                  <a:schemeClr val="bg1"/>
                </a:solidFill>
              </a:rPr>
              <a:t>gains XP</a:t>
            </a:r>
            <a:r>
              <a:rPr lang="en-US" dirty="0"/>
              <a:t> when </a:t>
            </a:r>
            <a:r>
              <a:rPr lang="en-US" b="1" dirty="0">
                <a:solidFill>
                  <a:schemeClr val="bg1"/>
                </a:solidFill>
              </a:rPr>
              <a:t>target dies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Mocking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021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Mocking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463" y="1379576"/>
            <a:ext cx="10840496" cy="501942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HeroGainsExperienceAfterAttackIfTargetDies()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Mock&lt;ITarget&gt;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 fakeTarget = new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Mock&lt;ITarget&gt;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fakeTarget.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(p =&gt; p.Health).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fakeTarget.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(p =&gt; p.GiveExperience()).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(20);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fakeTarget.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(p =&gt; p.IsDead()).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(true);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Mock&lt;IWeapon&gt;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fakeWeapon = new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Mock&lt;IWeapon&gt;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Hero hero = new Hero("Pesho", fakeWeapon.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hero.Attack(fakeTarget.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Assert.That(hero.Experience, Is.EqualTo(20));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670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Unit Testing </a:t>
            </a:r>
            <a:r>
              <a:rPr lang="en-GB" sz="3600" dirty="0">
                <a:solidFill>
                  <a:schemeClr val="bg2"/>
                </a:solidFill>
              </a:rPr>
              <a:t>helps us build solid code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Structure</a:t>
            </a:r>
            <a:r>
              <a:rPr lang="en-GB" sz="3600" dirty="0">
                <a:solidFill>
                  <a:schemeClr val="bg2"/>
                </a:solidFill>
              </a:rPr>
              <a:t> your unit tests –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3A Pattern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dirty="0">
                <a:solidFill>
                  <a:schemeClr val="bg2"/>
                </a:solidFill>
              </a:rPr>
              <a:t>Use different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assertions</a:t>
            </a:r>
            <a:r>
              <a:rPr lang="en-GB" sz="3600" dirty="0">
                <a:solidFill>
                  <a:schemeClr val="bg2"/>
                </a:solidFill>
              </a:rPr>
              <a:t> depending </a:t>
            </a:r>
            <a:br>
              <a:rPr lang="en-GB" sz="3600" dirty="0">
                <a:solidFill>
                  <a:schemeClr val="bg2"/>
                </a:solidFill>
              </a:rPr>
            </a:br>
            <a:r>
              <a:rPr lang="en-GB" sz="3600" dirty="0">
                <a:solidFill>
                  <a:schemeClr val="bg2"/>
                </a:solidFill>
              </a:rPr>
              <a:t>on the situation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2"/>
                </a:solidFill>
              </a:rPr>
              <a:t>Dependency Injection: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GB" sz="3400" dirty="0">
                <a:solidFill>
                  <a:schemeClr val="bg2"/>
                </a:solidFill>
              </a:rPr>
              <a:t>Makes your classes </a:t>
            </a:r>
            <a:r>
              <a:rPr lang="en-GB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testable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GB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Looses coupling </a:t>
            </a:r>
            <a:r>
              <a:rPr lang="en-GB" sz="3400" dirty="0">
                <a:solidFill>
                  <a:schemeClr val="bg2"/>
                </a:solidFill>
              </a:rPr>
              <a:t>and improves design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dirty="0">
                <a:solidFill>
                  <a:schemeClr val="bg2"/>
                </a:solidFill>
              </a:rPr>
              <a:t>Mock objects to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isolate tested behaviour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endParaRPr lang="en-GB" sz="36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buClr>
                <a:schemeClr val="bg2"/>
              </a:buClr>
            </a:pPr>
            <a:endParaRPr lang="en-GB" sz="3600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947" y="4535549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697" y="4535549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975" y="2475025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698" y="2475025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765" y="1444763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697" y="1444763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8078" y="1444763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904" y="3505287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</p:cNvPr>
          <p:cNvPicPr>
            <a:picLocks noChangeAspect="1" noChangeArrowheads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3643" y="3505287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698" y="3505287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4669" y="5565810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90493" y="5565810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529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2273" y="1710773"/>
            <a:ext cx="8227457" cy="4150197"/>
            <a:chOff x="1492446" y="2067924"/>
            <a:chExt cx="6811766" cy="3436077"/>
          </a:xfrm>
        </p:grpSpPr>
        <p:pic>
          <p:nvPicPr>
            <p:cNvPr id="2" name="Picture 1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012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Exhaustive testing is </a:t>
            </a:r>
            <a:r>
              <a:rPr lang="en-US" b="1" dirty="0">
                <a:solidFill>
                  <a:schemeClr val="bg1"/>
                </a:solidFill>
              </a:rPr>
              <a:t>impossible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combinations of inputs and preconditions are usually almost </a:t>
            </a:r>
            <a:r>
              <a:rPr lang="en-US" b="1" dirty="0">
                <a:solidFill>
                  <a:schemeClr val="bg1"/>
                </a:solidFill>
              </a:rPr>
              <a:t>infinite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everything is not feasible</a:t>
            </a:r>
          </a:p>
          <a:p>
            <a:pPr lvl="2"/>
            <a:r>
              <a:rPr lang="en-US" dirty="0"/>
              <a:t>Except for trivial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Risk analysis and priorities should be used to focus testing </a:t>
            </a:r>
            <a:br>
              <a:rPr lang="en-US" dirty="0"/>
            </a:br>
            <a:r>
              <a:rPr lang="en-US" dirty="0"/>
              <a:t>efforts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(2)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5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Early testing is </a:t>
            </a:r>
            <a:r>
              <a:rPr lang="en-US" b="1" dirty="0">
                <a:solidFill>
                  <a:schemeClr val="bg1"/>
                </a:solidFill>
              </a:rPr>
              <a:t>always preferred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activities shall be started as early as possible </a:t>
            </a:r>
          </a:p>
          <a:p>
            <a:pPr lvl="2"/>
            <a:r>
              <a:rPr lang="en-US" dirty="0"/>
              <a:t>And shall be focused on defined objectives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later a bug is found – the more it costs!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(3)</a:t>
            </a:r>
          </a:p>
        </p:txBody>
      </p:sp>
      <p:pic>
        <p:nvPicPr>
          <p:cNvPr id="5" name="Picture 4" descr="Software Testi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8110" y="3993118"/>
            <a:ext cx="4075779" cy="240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569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Defect clustering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effort shall be focused </a:t>
            </a:r>
            <a:r>
              <a:rPr lang="en-US" b="1" dirty="0">
                <a:solidFill>
                  <a:schemeClr val="bg1"/>
                </a:solidFill>
              </a:rPr>
              <a:t>proportionally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To the expected and later observed defect density of modules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small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  <a:r>
              <a:rPr lang="en-US" dirty="0"/>
              <a:t> of modules usually contains </a:t>
            </a:r>
            <a:r>
              <a:rPr lang="en-US" b="1" dirty="0">
                <a:solidFill>
                  <a:schemeClr val="bg1"/>
                </a:solidFill>
              </a:rPr>
              <a:t>most of the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defects </a:t>
            </a:r>
            <a:r>
              <a:rPr lang="en-US" dirty="0"/>
              <a:t>discovered</a:t>
            </a:r>
          </a:p>
          <a:p>
            <a:pPr lvl="2"/>
            <a:r>
              <a:rPr lang="en-US" dirty="0"/>
              <a:t>Responsible for most of the operational failures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(4)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33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Pesticide paradox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Same tests repeated </a:t>
            </a:r>
            <a:r>
              <a:rPr lang="en-US" sz="3400" b="1" dirty="0">
                <a:solidFill>
                  <a:schemeClr val="bg1"/>
                </a:solidFill>
              </a:rPr>
              <a:t>over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and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over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again</a:t>
            </a:r>
            <a:r>
              <a:rPr lang="en-US" sz="3400" dirty="0"/>
              <a:t> tend to </a:t>
            </a:r>
            <a:r>
              <a:rPr lang="en-US" sz="3400" b="1" dirty="0">
                <a:solidFill>
                  <a:schemeClr val="bg1"/>
                </a:solidFill>
              </a:rPr>
              <a:t>lose their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3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400" b="1" dirty="0">
                <a:solidFill>
                  <a:schemeClr val="bg1"/>
                </a:solidFill>
              </a:rPr>
              <a:t>effectiveness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Previously </a:t>
            </a:r>
            <a:r>
              <a:rPr lang="en-US" sz="3400" b="1" dirty="0">
                <a:solidFill>
                  <a:schemeClr val="bg1"/>
                </a:solidFill>
              </a:rPr>
              <a:t>undetected</a:t>
            </a:r>
            <a:r>
              <a:rPr lang="en-US" sz="3400" dirty="0"/>
              <a:t> defects remain </a:t>
            </a:r>
            <a:r>
              <a:rPr lang="en-US" sz="3400" b="1" dirty="0">
                <a:solidFill>
                  <a:schemeClr val="bg1"/>
                </a:solidFill>
              </a:rPr>
              <a:t>undiscovered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New and modified test cases should be developed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(5)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840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3297</TotalTime>
  <Words>2532</Words>
  <Application>Microsoft Office PowerPoint</Application>
  <PresentationFormat>Widescreen</PresentationFormat>
  <Paragraphs>629</Paragraphs>
  <Slides>60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맑은 고딕</vt:lpstr>
      <vt:lpstr>Arial</vt:lpstr>
      <vt:lpstr>Calibri</vt:lpstr>
      <vt:lpstr>Consolas</vt:lpstr>
      <vt:lpstr>Wingdings</vt:lpstr>
      <vt:lpstr>Wingdings 2</vt:lpstr>
      <vt:lpstr>SoftUni</vt:lpstr>
      <vt:lpstr>Unit Testing</vt:lpstr>
      <vt:lpstr>Table of Contents</vt:lpstr>
      <vt:lpstr>Questions</vt:lpstr>
      <vt:lpstr>Seven Testing Principles</vt:lpstr>
      <vt:lpstr>Seven Testing Principles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Seven Testing Principles (7)</vt:lpstr>
      <vt:lpstr>Software Used to Test Software</vt:lpstr>
      <vt:lpstr>Manual Testing</vt:lpstr>
      <vt:lpstr>Moving Away from Manual Testing</vt:lpstr>
      <vt:lpstr>Automated Testing</vt:lpstr>
      <vt:lpstr>Integration Tests</vt:lpstr>
      <vt:lpstr>Setup and First Test</vt:lpstr>
      <vt:lpstr>NUnit</vt:lpstr>
      <vt:lpstr>Nunit vs MSTest</vt:lpstr>
      <vt:lpstr>Problem: NUnit Test</vt:lpstr>
      <vt:lpstr>Solution: NUnit Test(2)</vt:lpstr>
      <vt:lpstr>Solution: NUnit Test(2)</vt:lpstr>
      <vt:lpstr>Solution: NUnit Test (3)</vt:lpstr>
      <vt:lpstr>What is AAA Testing Pattern</vt:lpstr>
      <vt:lpstr>3A Pattern</vt:lpstr>
      <vt:lpstr>Problem: Test Axe</vt:lpstr>
      <vt:lpstr>Solution: Test Axe</vt:lpstr>
      <vt:lpstr>Solution: Test Axe  (2)</vt:lpstr>
      <vt:lpstr>Problem: Test Dummy</vt:lpstr>
      <vt:lpstr>Solution: Test Dummy</vt:lpstr>
      <vt:lpstr>How to Write Good Tests</vt:lpstr>
      <vt:lpstr>Asserts</vt:lpstr>
      <vt:lpstr>Asserts (2)</vt:lpstr>
      <vt:lpstr>Assertion Messages</vt:lpstr>
      <vt:lpstr>Don't Repeat Yourself</vt:lpstr>
      <vt:lpstr>Naming Test Methods</vt:lpstr>
      <vt:lpstr>Problem: Refactor Tests</vt:lpstr>
      <vt:lpstr>Solution: Refactor Tests</vt:lpstr>
      <vt:lpstr>Solution: Refactor Tests (2)</vt:lpstr>
      <vt:lpstr>Isolating Behaviors</vt:lpstr>
      <vt:lpstr>Coupling and Testing</vt:lpstr>
      <vt:lpstr>Coupling and Testing (2)</vt:lpstr>
      <vt:lpstr>Dependency Injection</vt:lpstr>
      <vt:lpstr>Problem: Fake Axe and Dummy</vt:lpstr>
      <vt:lpstr>Solution: Fake Axe and Dummy</vt:lpstr>
      <vt:lpstr>Solution: Fake Axe and Dummy (2)</vt:lpstr>
      <vt:lpstr>Solution: Fake Axe and Dummy (3)</vt:lpstr>
      <vt:lpstr>Solution: Fake Axe and Dummy (4)</vt:lpstr>
      <vt:lpstr>Fake Implementations</vt:lpstr>
      <vt:lpstr>Mocking</vt:lpstr>
      <vt:lpstr>Moq Library</vt:lpstr>
      <vt:lpstr>Mocking Example</vt:lpstr>
      <vt:lpstr>Problem: Mocking</vt:lpstr>
      <vt:lpstr>Solution: Mocking</vt:lpstr>
      <vt:lpstr>Summary</vt:lpstr>
      <vt:lpstr>Questions?</vt:lpstr>
      <vt:lpstr>SoftUni Diamond Partners</vt:lpstr>
      <vt:lpstr>SoftUni Organizational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OOP - Unit-Testing</dc:title>
  <dc:subject>Software Development</dc:subject>
  <dc:creator>Software University</dc:creator>
  <cp:keywords>C# OOP; C#; OOP; Software University; SoftUni; programming; coding; software development; education; training; course</cp:keywords>
  <dc:description>© SoftUni – https://softuni.org_x000d_
© Software University – https://softuni.bg_x000d_
_x000d_
Copyrighted document. Unauthorized copy, reproduction or use is not permitted.</dc:description>
  <cp:lastModifiedBy>Stoyan</cp:lastModifiedBy>
  <cp:revision>9</cp:revision>
  <dcterms:created xsi:type="dcterms:W3CDTF">2018-05-23T13:08:44Z</dcterms:created>
  <dcterms:modified xsi:type="dcterms:W3CDTF">2020-03-27T16:03:50Z</dcterms:modified>
  <cp:category>programming; education; software engineering; software development</cp:category>
</cp:coreProperties>
</file>